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0" d="100"/>
          <a:sy n="40" d="100"/>
        </p:scale>
        <p:origin x="102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33009"/>
            <a:ext cx="7766936" cy="1646302"/>
          </a:xfrm>
        </p:spPr>
        <p:txBody>
          <a:bodyPr/>
          <a:lstStyle/>
          <a:p>
            <a:pPr algn="ctr" rtl="1"/>
            <a:r>
              <a:rPr lang="fa-IR" dirty="0" smtClean="0">
                <a:solidFill>
                  <a:srgbClr val="FF0000"/>
                </a:solidFill>
                <a:cs typeface="B Nazanin" panose="00000400000000000000" pitchFamily="2" charset="-78"/>
              </a:rPr>
              <a:t>به نام خالق قلم	 	</a:t>
            </a:r>
            <a:endParaRPr lang="en-US"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1507067" y="3557589"/>
            <a:ext cx="7766936" cy="1590144"/>
          </a:xfrm>
        </p:spPr>
        <p:txBody>
          <a:bodyPr>
            <a:normAutofit fontScale="92500" lnSpcReduction="10000"/>
          </a:bodyPr>
          <a:lstStyle/>
          <a:p>
            <a:pPr algn="ctr"/>
            <a:r>
              <a:rPr lang="fa-IR" sz="3200" dirty="0" smtClean="0">
                <a:cs typeface="B Nazanin" panose="00000400000000000000" pitchFamily="2" charset="-78"/>
              </a:rPr>
              <a:t>استاجر : نیما </a:t>
            </a:r>
            <a:r>
              <a:rPr lang="fa-IR" sz="3200" dirty="0" smtClean="0">
                <a:cs typeface="B Nazanin" panose="00000400000000000000" pitchFamily="2" charset="-78"/>
              </a:rPr>
              <a:t>برومند</a:t>
            </a:r>
            <a:endParaRPr lang="en-US" sz="3200" dirty="0" smtClean="0">
              <a:cs typeface="B Nazanin" panose="00000400000000000000" pitchFamily="2" charset="-78"/>
            </a:endParaRPr>
          </a:p>
          <a:p>
            <a:pPr algn="ctr"/>
            <a:r>
              <a:rPr lang="fa-IR" sz="3200" smtClean="0">
                <a:cs typeface="B Nazanin" panose="00000400000000000000" pitchFamily="2" charset="-78"/>
              </a:rPr>
              <a:t>استاد مربوطه : دکتر طباطبایی</a:t>
            </a:r>
            <a:endParaRPr lang="fa-IR" sz="3200" dirty="0" smtClean="0">
              <a:cs typeface="B Nazanin" panose="00000400000000000000" pitchFamily="2" charset="-78"/>
            </a:endParaRPr>
          </a:p>
          <a:p>
            <a:pPr algn="ctr"/>
            <a:r>
              <a:rPr lang="fa-IR" sz="3200" dirty="0" smtClean="0">
                <a:cs typeface="B Nazanin" panose="00000400000000000000" pitchFamily="2" charset="-78"/>
              </a:rPr>
              <a:t>مبحث : یبوست </a:t>
            </a:r>
            <a:endParaRPr lang="en-US" sz="3200" dirty="0">
              <a:cs typeface="B Nazanin" panose="00000400000000000000" pitchFamily="2" charset="-78"/>
            </a:endParaRPr>
          </a:p>
        </p:txBody>
      </p:sp>
    </p:spTree>
    <p:extLst>
      <p:ext uri="{BB962C8B-B14F-4D97-AF65-F5344CB8AC3E}">
        <p14:creationId xmlns:p14="http://schemas.microsoft.com/office/powerpoint/2010/main" val="140631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759358" y="-142875"/>
            <a:ext cx="6441667" cy="7129463"/>
          </a:xfrm>
          <a:prstGeom prst="rect">
            <a:avLst/>
          </a:prstGeom>
        </p:spPr>
      </p:pic>
    </p:spTree>
    <p:extLst>
      <p:ext uri="{BB962C8B-B14F-4D97-AF65-F5344CB8AC3E}">
        <p14:creationId xmlns:p14="http://schemas.microsoft.com/office/powerpoint/2010/main" val="378751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034" y="2724150"/>
            <a:ext cx="8596668" cy="1320800"/>
          </a:xfrm>
        </p:spPr>
        <p:txBody>
          <a:bodyPr/>
          <a:lstStyle/>
          <a:p>
            <a:pPr algn="ctr"/>
            <a:r>
              <a:rPr lang="fa-IR" dirty="0" smtClean="0">
                <a:solidFill>
                  <a:srgbClr val="FF0000"/>
                </a:solidFill>
              </a:rPr>
              <a:t>با تشکر از حسن توجه شما </a:t>
            </a:r>
            <a:endParaRPr lang="en-US" dirty="0">
              <a:solidFill>
                <a:srgbClr val="FF0000"/>
              </a:solidFill>
            </a:endParaRPr>
          </a:p>
        </p:txBody>
      </p:sp>
    </p:spTree>
    <p:extLst>
      <p:ext uri="{BB962C8B-B14F-4D97-AF65-F5344CB8AC3E}">
        <p14:creationId xmlns:p14="http://schemas.microsoft.com/office/powerpoint/2010/main" val="50295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197808" y="440278"/>
            <a:ext cx="7952809" cy="1180018"/>
          </a:xfrm>
          <a:prstGeom prst="rect">
            <a:avLst/>
          </a:prstGeom>
        </p:spPr>
      </p:pic>
      <p:sp>
        <p:nvSpPr>
          <p:cNvPr id="9" name="Rectangle 8"/>
          <p:cNvSpPr/>
          <p:nvPr/>
        </p:nvSpPr>
        <p:spPr>
          <a:xfrm>
            <a:off x="1197808" y="1906045"/>
            <a:ext cx="8060492" cy="3046988"/>
          </a:xfrm>
          <a:prstGeom prst="rect">
            <a:avLst/>
          </a:prstGeom>
        </p:spPr>
        <p:txBody>
          <a:bodyPr wrap="square">
            <a:spAutoFit/>
          </a:bodyPr>
          <a:lstStyle/>
          <a:p>
            <a:pPr marL="285750" indent="-285750">
              <a:buFont typeface="Arial" panose="020B0604020202020204" pitchFamily="34" charset="0"/>
              <a:buChar char="•"/>
            </a:pPr>
            <a:r>
              <a:rPr lang="en-US" sz="2400" dirty="0"/>
              <a:t>Symptoms suggesting constipation in infants and children include infrequent bowel evacuation; hard, small feces; difficult or painful evacuation of large-diameter stools; and fecal incontinence (voluntary or involuntary evacuation of feces into the underwear, also known as encopresis) [1,2]. Most, but not all, children with fecal incontinence have underlying constipation.</a:t>
            </a:r>
          </a:p>
        </p:txBody>
      </p:sp>
    </p:spTree>
    <p:extLst>
      <p:ext uri="{BB962C8B-B14F-4D97-AF65-F5344CB8AC3E}">
        <p14:creationId xmlns:p14="http://schemas.microsoft.com/office/powerpoint/2010/main" val="128399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lgn="ctr" rtl="1">
              <a:buFont typeface="Wingdings" panose="05000000000000000000" pitchFamily="2" charset="2"/>
              <a:buChar char="q"/>
            </a:pPr>
            <a:r>
              <a:rPr lang="fa-IR" sz="2800" dirty="0" smtClean="0">
                <a:solidFill>
                  <a:srgbClr val="FF0000"/>
                </a:solidFill>
                <a:cs typeface="B Nazanin" panose="00000400000000000000" pitchFamily="2" charset="-78"/>
              </a:rPr>
              <a:t>اپیدمیولوژی</a:t>
            </a:r>
            <a:endParaRPr lang="en-US" sz="2800" dirty="0">
              <a:solidFill>
                <a:srgbClr val="FF0000"/>
              </a:solidFill>
              <a:cs typeface="B Nazanin" panose="00000400000000000000" pitchFamily="2" charset="-78"/>
            </a:endParaRPr>
          </a:p>
        </p:txBody>
      </p:sp>
      <p:sp>
        <p:nvSpPr>
          <p:cNvPr id="3" name="Content Placeholder 2"/>
          <p:cNvSpPr>
            <a:spLocks noGrp="1"/>
          </p:cNvSpPr>
          <p:nvPr>
            <p:ph idx="1"/>
          </p:nvPr>
        </p:nvSpPr>
        <p:spPr>
          <a:xfrm>
            <a:off x="677334" y="1403352"/>
            <a:ext cx="8596668" cy="3880773"/>
          </a:xfrm>
        </p:spPr>
        <p:txBody>
          <a:bodyPr>
            <a:normAutofit/>
          </a:bodyPr>
          <a:lstStyle/>
          <a:p>
            <a:pPr marL="285750" indent="-285750">
              <a:buFont typeface="Arial" panose="020B0604020202020204" pitchFamily="34" charset="0"/>
              <a:buChar char="•"/>
            </a:pPr>
            <a:endParaRPr lang="fa-IR" sz="2400" dirty="0"/>
          </a:p>
          <a:p>
            <a:pPr marL="285750" indent="-285750">
              <a:buFont typeface="Arial" panose="020B0604020202020204" pitchFamily="34" charset="0"/>
              <a:buChar char="•"/>
            </a:pPr>
            <a:r>
              <a:rPr lang="en-US" sz="2400" dirty="0"/>
              <a:t>Constipation affects up to 30 percent of children and accounts for an estimated 3 to 5 percent of all visits to pediatricians [3,4]. The peak prevalence is during the preschool years in most reports. Functional constipation is responsible for more than 95 percent of cases of constipation in healthy children one year and older and is particularly common among preschool-aged children </a:t>
            </a:r>
          </a:p>
          <a:p>
            <a:endParaRPr lang="en-US" sz="2400" dirty="0"/>
          </a:p>
          <a:p>
            <a:endParaRPr lang="en-US" sz="2400" dirty="0"/>
          </a:p>
        </p:txBody>
      </p:sp>
    </p:spTree>
    <p:extLst>
      <p:ext uri="{BB962C8B-B14F-4D97-AF65-F5344CB8AC3E}">
        <p14:creationId xmlns:p14="http://schemas.microsoft.com/office/powerpoint/2010/main" val="67745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57238" y="389392"/>
            <a:ext cx="8058150" cy="6354307"/>
          </a:xfrm>
          <a:prstGeom prst="rect">
            <a:avLst/>
          </a:prstGeom>
        </p:spPr>
      </p:pic>
    </p:spTree>
    <p:extLst>
      <p:ext uri="{BB962C8B-B14F-4D97-AF65-F5344CB8AC3E}">
        <p14:creationId xmlns:p14="http://schemas.microsoft.com/office/powerpoint/2010/main" val="377682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34521" y="423588"/>
            <a:ext cx="8116715" cy="6214804"/>
          </a:xfrm>
          <a:prstGeom prst="rect">
            <a:avLst/>
          </a:prstGeom>
        </p:spPr>
      </p:pic>
    </p:spTree>
    <p:extLst>
      <p:ext uri="{BB962C8B-B14F-4D97-AF65-F5344CB8AC3E}">
        <p14:creationId xmlns:p14="http://schemas.microsoft.com/office/powerpoint/2010/main" val="3533914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48421" y="783112"/>
            <a:ext cx="8484459" cy="4703288"/>
          </a:xfrm>
          <a:prstGeom prst="rect">
            <a:avLst/>
          </a:prstGeom>
        </p:spPr>
      </p:pic>
    </p:spTree>
    <p:extLst>
      <p:ext uri="{BB962C8B-B14F-4D97-AF65-F5344CB8AC3E}">
        <p14:creationId xmlns:p14="http://schemas.microsoft.com/office/powerpoint/2010/main" val="227861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57225" y="490050"/>
            <a:ext cx="8671678" cy="3316206"/>
          </a:xfrm>
          <a:prstGeom prst="rect">
            <a:avLst/>
          </a:prstGeom>
        </p:spPr>
      </p:pic>
      <p:pic>
        <p:nvPicPr>
          <p:cNvPr id="5" name="Picture 4"/>
          <p:cNvPicPr>
            <a:picLocks noChangeAspect="1"/>
          </p:cNvPicPr>
          <p:nvPr/>
        </p:nvPicPr>
        <p:blipFill>
          <a:blip r:embed="rId3"/>
          <a:stretch>
            <a:fillRect/>
          </a:stretch>
        </p:blipFill>
        <p:spPr>
          <a:xfrm>
            <a:off x="665510" y="3577656"/>
            <a:ext cx="8663393" cy="1751582"/>
          </a:xfrm>
          <a:prstGeom prst="rect">
            <a:avLst/>
          </a:prstGeom>
        </p:spPr>
      </p:pic>
    </p:spTree>
    <p:extLst>
      <p:ext uri="{BB962C8B-B14F-4D97-AF65-F5344CB8AC3E}">
        <p14:creationId xmlns:p14="http://schemas.microsoft.com/office/powerpoint/2010/main" val="255302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85048" y="575775"/>
            <a:ext cx="8743856" cy="5639287"/>
          </a:xfrm>
          <a:prstGeom prst="rect">
            <a:avLst/>
          </a:prstGeom>
        </p:spPr>
      </p:pic>
    </p:spTree>
    <p:extLst>
      <p:ext uri="{BB962C8B-B14F-4D97-AF65-F5344CB8AC3E}">
        <p14:creationId xmlns:p14="http://schemas.microsoft.com/office/powerpoint/2010/main" val="421641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14339" y="514687"/>
            <a:ext cx="9059822" cy="3168645"/>
          </a:xfrm>
          <a:prstGeom prst="rect">
            <a:avLst/>
          </a:prstGeom>
        </p:spPr>
      </p:pic>
    </p:spTree>
    <p:extLst>
      <p:ext uri="{BB962C8B-B14F-4D97-AF65-F5344CB8AC3E}">
        <p14:creationId xmlns:p14="http://schemas.microsoft.com/office/powerpoint/2010/main" val="19648011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TotalTime>
  <Words>148</Words>
  <Application>Microsoft Office PowerPoint</Application>
  <PresentationFormat>Widescreen</PresentationFormat>
  <Paragraphs>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 Nazanin</vt:lpstr>
      <vt:lpstr>Tahoma</vt:lpstr>
      <vt:lpstr>Trebuchet MS</vt:lpstr>
      <vt:lpstr>Wingdings</vt:lpstr>
      <vt:lpstr>Wingdings 3</vt:lpstr>
      <vt:lpstr>Facet</vt:lpstr>
      <vt:lpstr>به نام خالق قلم   </vt:lpstr>
      <vt:lpstr>PowerPoint Presentation</vt:lpstr>
      <vt:lpstr>اپیدمیولوژی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با تشکر از حسن توجه شما </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خالق قلم</dc:title>
  <dc:creator>RePack by Diakov</dc:creator>
  <cp:lastModifiedBy>RePack by Diakov</cp:lastModifiedBy>
  <cp:revision>8</cp:revision>
  <dcterms:created xsi:type="dcterms:W3CDTF">2022-02-13T19:05:11Z</dcterms:created>
  <dcterms:modified xsi:type="dcterms:W3CDTF">2022-03-16T05:40:47Z</dcterms:modified>
</cp:coreProperties>
</file>